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2BC5-AC19-426A-A16E-5EBC0C6730E7}" type="datetimeFigureOut">
              <a:rPr lang="en-US" smtClean="0"/>
              <a:pPr/>
              <a:t>10/27/2010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3EDD-0A15-45AF-A0D9-13CD8E1797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2BC5-AC19-426A-A16E-5EBC0C6730E7}" type="datetimeFigureOut">
              <a:rPr lang="en-US" smtClean="0"/>
              <a:pPr/>
              <a:t>10/27/2010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3EDD-0A15-45AF-A0D9-13CD8E1797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2BC5-AC19-426A-A16E-5EBC0C6730E7}" type="datetimeFigureOut">
              <a:rPr lang="en-US" smtClean="0"/>
              <a:pPr/>
              <a:t>10/27/2010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3EDD-0A15-45AF-A0D9-13CD8E1797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2BC5-AC19-426A-A16E-5EBC0C6730E7}" type="datetimeFigureOut">
              <a:rPr lang="en-US" smtClean="0"/>
              <a:pPr/>
              <a:t>10/27/2010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3EDD-0A15-45AF-A0D9-13CD8E1797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2BC5-AC19-426A-A16E-5EBC0C6730E7}" type="datetimeFigureOut">
              <a:rPr lang="en-US" smtClean="0"/>
              <a:pPr/>
              <a:t>10/27/2010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3EDD-0A15-45AF-A0D9-13CD8E1797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2BC5-AC19-426A-A16E-5EBC0C6730E7}" type="datetimeFigureOut">
              <a:rPr lang="en-US" smtClean="0"/>
              <a:pPr/>
              <a:t>10/27/2010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3EDD-0A15-45AF-A0D9-13CD8E1797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2BC5-AC19-426A-A16E-5EBC0C6730E7}" type="datetimeFigureOut">
              <a:rPr lang="en-US" smtClean="0"/>
              <a:pPr/>
              <a:t>10/27/2010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3EDD-0A15-45AF-A0D9-13CD8E1797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2BC5-AC19-426A-A16E-5EBC0C6730E7}" type="datetimeFigureOut">
              <a:rPr lang="en-US" smtClean="0"/>
              <a:pPr/>
              <a:t>10/27/2010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3EDD-0A15-45AF-A0D9-13CD8E1797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2BC5-AC19-426A-A16E-5EBC0C6730E7}" type="datetimeFigureOut">
              <a:rPr lang="en-US" smtClean="0"/>
              <a:pPr/>
              <a:t>10/27/2010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3EDD-0A15-45AF-A0D9-13CD8E1797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2BC5-AC19-426A-A16E-5EBC0C6730E7}" type="datetimeFigureOut">
              <a:rPr lang="en-US" smtClean="0"/>
              <a:pPr/>
              <a:t>10/27/2010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3EDD-0A15-45AF-A0D9-13CD8E1797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2BC5-AC19-426A-A16E-5EBC0C6730E7}" type="datetimeFigureOut">
              <a:rPr lang="en-US" smtClean="0"/>
              <a:pPr/>
              <a:t>10/27/2010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3EDD-0A15-45AF-A0D9-13CD8E1797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92BC5-AC19-426A-A16E-5EBC0C6730E7}" type="datetimeFigureOut">
              <a:rPr lang="en-US" smtClean="0"/>
              <a:pPr/>
              <a:t>10/27/2010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93EDD-0A15-45AF-A0D9-13CD8E1797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28600"/>
            <a:ext cx="708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  <a:latin typeface="Algerian" pitchFamily="82" charset="0"/>
              </a:rPr>
              <a:t>La Toussaint et le jour des morts</a:t>
            </a:r>
            <a:endParaRPr lang="fr-FR" sz="48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667000"/>
            <a:ext cx="4648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La Toussaint – </a:t>
            </a:r>
          </a:p>
          <a:p>
            <a:pPr algn="ctr"/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1 novembre</a:t>
            </a:r>
          </a:p>
          <a:p>
            <a:pPr algn="ctr"/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Le jour des morts – 2 novembre</a:t>
            </a:r>
            <a:endParaRPr lang="fr-FR" sz="6000" dirty="0">
              <a:solidFill>
                <a:schemeClr val="bg1"/>
              </a:solidFill>
              <a:latin typeface="Bodoni MT Condensed" pitchFamily="18" charset="0"/>
            </a:endParaRPr>
          </a:p>
        </p:txBody>
      </p:sp>
      <p:pic>
        <p:nvPicPr>
          <p:cNvPr id="14338" name="Picture 2" descr="http://www.ladepeche.fr/content/photo/biz/2007/10/31/200710311494_zo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514600"/>
            <a:ext cx="4306652" cy="40290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2860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  <a:latin typeface="Algerian" pitchFamily="82" charset="0"/>
              </a:rPr>
              <a:t>Le jour des morts</a:t>
            </a:r>
            <a:endParaRPr lang="fr-FR" sz="48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990600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Parce que le </a:t>
            </a:r>
            <a:r>
              <a:rPr lang="fr-FR" sz="6000" dirty="0" smtClean="0">
                <a:solidFill>
                  <a:srgbClr val="FFC000"/>
                </a:solidFill>
                <a:latin typeface="Bodoni MT Condensed" pitchFamily="18" charset="0"/>
              </a:rPr>
              <a:t>2 novembre </a:t>
            </a:r>
            <a:r>
              <a:rPr lang="fr-FR" sz="6000" dirty="0" smtClean="0">
                <a:solidFill>
                  <a:srgbClr val="FF0000"/>
                </a:solidFill>
                <a:latin typeface="Bodoni MT Condensed" pitchFamily="18" charset="0"/>
              </a:rPr>
              <a:t>n’est pas </a:t>
            </a:r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un jour </a:t>
            </a:r>
            <a:r>
              <a:rPr lang="fr-FR" sz="6000" dirty="0" smtClean="0">
                <a:solidFill>
                  <a:srgbClr val="92D050"/>
                </a:solidFill>
                <a:latin typeface="Bodoni MT Condensed" pitchFamily="18" charset="0"/>
              </a:rPr>
              <a:t>férié,</a:t>
            </a:r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 beaucoup de monde visite les cimetières le </a:t>
            </a:r>
            <a:r>
              <a:rPr lang="fr-FR" sz="6000" dirty="0" smtClean="0">
                <a:solidFill>
                  <a:srgbClr val="FFFF00"/>
                </a:solidFill>
                <a:latin typeface="Bodoni MT Condensed" pitchFamily="18" charset="0"/>
              </a:rPr>
              <a:t>1 novembre.</a:t>
            </a:r>
            <a:endParaRPr lang="fr-FR" sz="6000" dirty="0">
              <a:solidFill>
                <a:srgbClr val="FFFF00"/>
              </a:solidFill>
              <a:latin typeface="Bodoni MT Condensed" pitchFamily="18" charset="0"/>
            </a:endParaRPr>
          </a:p>
        </p:txBody>
      </p:sp>
      <p:pic>
        <p:nvPicPr>
          <p:cNvPr id="4" name="Picture 2" descr="http://www.rfi.fr/actufr/images/119/toussaint4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581400"/>
            <a:ext cx="4038600" cy="30628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www.ladepeche.fr/content/photo/biz/2007/10/31/200710311494_zo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3657600"/>
            <a:ext cx="3087452" cy="28884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09600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solidFill>
                  <a:srgbClr val="92D050"/>
                </a:solidFill>
                <a:latin typeface="Bodoni MT Condensed" pitchFamily="18" charset="0"/>
              </a:rPr>
              <a:t>Révisons les questions!</a:t>
            </a:r>
          </a:p>
          <a:p>
            <a:pPr algn="ctr"/>
            <a:endParaRPr lang="fr-FR" sz="7200" dirty="0" smtClean="0">
              <a:solidFill>
                <a:srgbClr val="92D050"/>
              </a:solidFill>
              <a:latin typeface="Bodoni MT Condensed" pitchFamily="18" charset="0"/>
            </a:endParaRPr>
          </a:p>
          <a:p>
            <a:pPr algn="ctr"/>
            <a:r>
              <a:rPr lang="fr-FR" sz="7200" dirty="0" smtClean="0">
                <a:solidFill>
                  <a:srgbClr val="92D050"/>
                </a:solidFill>
                <a:latin typeface="Bodoni MT Condensed" pitchFamily="18" charset="0"/>
              </a:rPr>
              <a:t>Regardez vos papiers et levez la main pour répondre.</a:t>
            </a:r>
            <a:endParaRPr lang="fr-FR" sz="7200" dirty="0">
              <a:solidFill>
                <a:srgbClr val="92D050"/>
              </a:solidFill>
              <a:latin typeface="Bodoni MT Condensed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rgbClr val="92D050"/>
                </a:solidFill>
                <a:latin typeface="Bodoni MT Condensed" pitchFamily="18" charset="0"/>
              </a:rPr>
              <a:t>Crédit supplémentaire:</a:t>
            </a:r>
          </a:p>
          <a:p>
            <a:pPr algn="ctr"/>
            <a:r>
              <a:rPr lang="fr-FR" sz="4800" dirty="0" smtClean="0">
                <a:solidFill>
                  <a:schemeClr val="bg1"/>
                </a:solidFill>
                <a:latin typeface="Bodoni MT Condensed" pitchFamily="18" charset="0"/>
              </a:rPr>
              <a:t>Fêtez le jour des morts dans la classe de français</a:t>
            </a:r>
          </a:p>
          <a:p>
            <a:pPr algn="ctr"/>
            <a:r>
              <a:rPr lang="fr-FR" sz="4800" dirty="0" smtClean="0">
                <a:solidFill>
                  <a:schemeClr val="bg1"/>
                </a:solidFill>
                <a:latin typeface="Bodoni MT Condensed" pitchFamily="18" charset="0"/>
              </a:rPr>
              <a:t>Choisissez une proche décédée pour présenter à la classe. (une membre de famille, un(e) ami(e), un animal, ou une célébrité)</a:t>
            </a:r>
          </a:p>
          <a:p>
            <a:pPr algn="ctr"/>
            <a:r>
              <a:rPr lang="fr-FR" sz="4800" dirty="0" smtClean="0">
                <a:solidFill>
                  <a:schemeClr val="bg1"/>
                </a:solidFill>
                <a:latin typeface="Bodoni MT Condensed" pitchFamily="18" charset="0"/>
              </a:rPr>
              <a:t>Présentez une photo et un description.</a:t>
            </a:r>
          </a:p>
          <a:p>
            <a:pPr algn="ctr"/>
            <a:r>
              <a:rPr lang="fr-FR" sz="4800" dirty="0" smtClean="0">
                <a:solidFill>
                  <a:schemeClr val="bg1"/>
                </a:solidFill>
                <a:latin typeface="Bodoni MT Condensed" pitchFamily="18" charset="0"/>
              </a:rPr>
              <a:t>= 30pts crédit supplémentaire </a:t>
            </a:r>
            <a:br>
              <a:rPr lang="fr-FR" sz="4800" dirty="0" smtClean="0">
                <a:solidFill>
                  <a:schemeClr val="bg1"/>
                </a:solidFill>
                <a:latin typeface="Bodoni MT Condensed" pitchFamily="18" charset="0"/>
              </a:rPr>
            </a:br>
            <a:r>
              <a:rPr lang="fr-FR" sz="4800" dirty="0" smtClean="0">
                <a:solidFill>
                  <a:schemeClr val="bg1"/>
                </a:solidFill>
                <a:latin typeface="Bodoni MT Condensed" pitchFamily="18" charset="0"/>
              </a:rPr>
              <a:t>(comme un interro gratuit)</a:t>
            </a:r>
          </a:p>
          <a:p>
            <a:pPr algn="ctr"/>
            <a:endParaRPr lang="fr-FR" sz="4800" dirty="0">
              <a:solidFill>
                <a:schemeClr val="bg1"/>
              </a:solidFill>
              <a:latin typeface="Bodoni MT Condensed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2860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  <a:latin typeface="Algerian" pitchFamily="82" charset="0"/>
              </a:rPr>
              <a:t>La Toussaint</a:t>
            </a:r>
            <a:endParaRPr lang="fr-FR" sz="48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447800"/>
            <a:ext cx="9144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Une fête catholique</a:t>
            </a:r>
          </a:p>
          <a:p>
            <a:pPr algn="ctr"/>
            <a:r>
              <a:rPr lang="fr-FR" sz="5400" dirty="0" smtClean="0">
                <a:solidFill>
                  <a:schemeClr val="bg1"/>
                </a:solidFill>
                <a:latin typeface="Bodoni MT Condensed" pitchFamily="18" charset="0"/>
              </a:rPr>
              <a:t>On va à l’église pour honorer tous les saints</a:t>
            </a:r>
          </a:p>
        </p:txBody>
      </p:sp>
      <p:pic>
        <p:nvPicPr>
          <p:cNvPr id="3074" name="Picture 2" descr="http://catholique-belley-ars.cef.fr/local/cache-vignettes/L450xH301/messeToussaint-0959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581400"/>
            <a:ext cx="4286250" cy="2867025"/>
          </a:xfrm>
          <a:prstGeom prst="rect">
            <a:avLst/>
          </a:prstGeom>
          <a:noFill/>
        </p:spPr>
      </p:pic>
      <p:pic>
        <p:nvPicPr>
          <p:cNvPr id="3076" name="Picture 4" descr="http://www.b-blog.fr/image_blogg/13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581400"/>
            <a:ext cx="2171700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2860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  <a:latin typeface="Algerian" pitchFamily="82" charset="0"/>
              </a:rPr>
              <a:t>La Toussaint</a:t>
            </a:r>
            <a:endParaRPr lang="fr-FR" sz="48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44780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rgbClr val="92D050"/>
                </a:solidFill>
                <a:latin typeface="Bodoni MT Condensed" pitchFamily="18" charset="0"/>
              </a:rPr>
              <a:t>Un jour férié </a:t>
            </a:r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– les banques, les bureaux de postes, et les magasins sont </a:t>
            </a:r>
            <a:r>
              <a:rPr lang="fr-FR" sz="6000" dirty="0" smtClean="0">
                <a:solidFill>
                  <a:srgbClr val="FF0000"/>
                </a:solidFill>
                <a:latin typeface="Bodoni MT Condensed" pitchFamily="18" charset="0"/>
              </a:rPr>
              <a:t>fermés</a:t>
            </a:r>
            <a:endParaRPr lang="fr-FR" sz="6000" dirty="0">
              <a:solidFill>
                <a:srgbClr val="FF0000"/>
              </a:solidFill>
              <a:latin typeface="Bodoni MT Condensed" pitchFamily="18" charset="0"/>
            </a:endParaRPr>
          </a:p>
        </p:txBody>
      </p:sp>
      <p:pic>
        <p:nvPicPr>
          <p:cNvPr id="2050" name="Picture 2" descr="http://www.pcsoft.fr/pcsoft/120pages/html/img/BANQUE-POPULAIRE-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1" y="3429000"/>
            <a:ext cx="4800600" cy="3230404"/>
          </a:xfrm>
          <a:prstGeom prst="rect">
            <a:avLst/>
          </a:prstGeom>
          <a:noFill/>
        </p:spPr>
      </p:pic>
      <p:pic>
        <p:nvPicPr>
          <p:cNvPr id="2052" name="Picture 4" descr="http://leslaurentmarcophiles.unblog.fr/files/2008/01/chpselysee.jpg"/>
          <p:cNvPicPr>
            <a:picLocks noChangeAspect="1" noChangeArrowheads="1"/>
          </p:cNvPicPr>
          <p:nvPr/>
        </p:nvPicPr>
        <p:blipFill>
          <a:blip r:embed="rId3" cstate="print"/>
          <a:srcRect l="4969" t="5263" r="8074" b="7895"/>
          <a:stretch>
            <a:fillRect/>
          </a:stretch>
        </p:blipFill>
        <p:spPr bwMode="auto">
          <a:xfrm>
            <a:off x="381000" y="3429000"/>
            <a:ext cx="3429000" cy="3233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2860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  <a:latin typeface="Algerian" pitchFamily="82" charset="0"/>
              </a:rPr>
              <a:t>La Toussaint</a:t>
            </a:r>
            <a:endParaRPr lang="fr-FR" sz="48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447800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On a des </a:t>
            </a:r>
            <a:r>
              <a:rPr lang="fr-FR" sz="6000" dirty="0" smtClean="0">
                <a:solidFill>
                  <a:srgbClr val="92D050"/>
                </a:solidFill>
                <a:latin typeface="Bodoni MT Condensed" pitchFamily="18" charset="0"/>
              </a:rPr>
              <a:t>vacances scolaires</a:t>
            </a:r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 –</a:t>
            </a:r>
          </a:p>
          <a:p>
            <a:pPr algn="ctr"/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Les écoles sont fermées pendant deux semaines</a:t>
            </a:r>
            <a:endParaRPr lang="fr-FR" sz="6000" dirty="0">
              <a:solidFill>
                <a:schemeClr val="bg1"/>
              </a:solidFill>
              <a:latin typeface="Bodoni MT Condensed" pitchFamily="18" charset="0"/>
            </a:endParaRPr>
          </a:p>
        </p:txBody>
      </p:sp>
      <p:pic>
        <p:nvPicPr>
          <p:cNvPr id="1026" name="Picture 2" descr="http://www.chumpysclipart.com/images/illustrations/thumbnail/282_excited_happy_blond_girl_running_and_tossing_her_papers_and_books_into_the_a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429000"/>
            <a:ext cx="2590800" cy="28786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2860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  <a:latin typeface="Algerian" pitchFamily="82" charset="0"/>
              </a:rPr>
              <a:t>La Toussaint</a:t>
            </a:r>
            <a:endParaRPr lang="fr-FR" sz="48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4478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On a des </a:t>
            </a:r>
            <a:r>
              <a:rPr lang="fr-FR" sz="6000" dirty="0" smtClean="0">
                <a:solidFill>
                  <a:srgbClr val="92D050"/>
                </a:solidFill>
                <a:latin typeface="Bodoni MT Condensed" pitchFamily="18" charset="0"/>
              </a:rPr>
              <a:t>réunions de famille</a:t>
            </a:r>
            <a:endParaRPr lang="fr-FR" sz="6000" dirty="0">
              <a:solidFill>
                <a:schemeClr val="bg1"/>
              </a:solidFill>
              <a:latin typeface="Bodoni MT Condensed" pitchFamily="18" charset="0"/>
            </a:endParaRPr>
          </a:p>
        </p:txBody>
      </p:sp>
      <p:pic>
        <p:nvPicPr>
          <p:cNvPr id="18434" name="Picture 2" descr="http://b28.be/download/2DW26042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667000"/>
            <a:ext cx="6172200" cy="39395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2860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  <a:latin typeface="Algerian" pitchFamily="82" charset="0"/>
              </a:rPr>
              <a:t>Le jour des morts</a:t>
            </a:r>
            <a:endParaRPr lang="fr-FR" sz="48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99060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Bodoni MT Condensed" pitchFamily="18" charset="0"/>
              </a:rPr>
              <a:t>Quelle est la date du jour des morts?</a:t>
            </a:r>
          </a:p>
          <a:p>
            <a:pPr algn="ctr"/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On </a:t>
            </a:r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visite les cimetières pour honorer les </a:t>
            </a:r>
            <a:r>
              <a:rPr lang="fr-FR" sz="6000" dirty="0" smtClean="0">
                <a:solidFill>
                  <a:srgbClr val="92D050"/>
                </a:solidFill>
                <a:latin typeface="Bodoni MT Condensed" pitchFamily="18" charset="0"/>
              </a:rPr>
              <a:t>proches</a:t>
            </a:r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 qui sont morts</a:t>
            </a:r>
            <a:endParaRPr lang="fr-FR" sz="6000" dirty="0">
              <a:solidFill>
                <a:schemeClr val="bg1"/>
              </a:solidFill>
              <a:latin typeface="Bodoni MT Condensed" pitchFamily="18" charset="0"/>
            </a:endParaRPr>
          </a:p>
        </p:txBody>
      </p:sp>
      <p:pic>
        <p:nvPicPr>
          <p:cNvPr id="17410" name="Picture 2" descr="http://www.rfi.fr/actufr/images/119/toussaint4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505200"/>
            <a:ext cx="4811407" cy="3062817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5181600" y="3657600"/>
            <a:ext cx="39624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6600" dirty="0" smtClean="0">
                <a:solidFill>
                  <a:srgbClr val="92D050"/>
                </a:solidFill>
                <a:latin typeface="Bodoni MT Condensed" pitchFamily="18" charset="0"/>
              </a:rPr>
              <a:t>Proches </a:t>
            </a:r>
            <a:r>
              <a:rPr lang="fr-FR" sz="4800" dirty="0" smtClean="0">
                <a:solidFill>
                  <a:srgbClr val="92D050"/>
                </a:solidFill>
                <a:latin typeface="Bodoni MT Condensed" pitchFamily="18" charset="0"/>
              </a:rPr>
              <a:t>=</a:t>
            </a:r>
          </a:p>
          <a:p>
            <a:r>
              <a:rPr lang="fr-FR" sz="5400" dirty="0" smtClean="0">
                <a:solidFill>
                  <a:schemeClr val="bg1"/>
                </a:solidFill>
                <a:latin typeface="Bodoni MT Condensed" pitchFamily="18" charset="0"/>
              </a:rPr>
              <a:t>Membres de famille</a:t>
            </a:r>
          </a:p>
          <a:p>
            <a:r>
              <a:rPr lang="fr-FR" sz="5400" dirty="0" smtClean="0">
                <a:solidFill>
                  <a:schemeClr val="bg1"/>
                </a:solidFill>
                <a:latin typeface="Bodoni MT Condensed" pitchFamily="18" charset="0"/>
              </a:rPr>
              <a:t>Amis 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2860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  <a:latin typeface="Algerian" pitchFamily="82" charset="0"/>
              </a:rPr>
              <a:t>Le jour des morts</a:t>
            </a:r>
            <a:endParaRPr lang="fr-FR" sz="48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99060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On met des fleurs, des photos, et des cadeaux sur leurs tombes.</a:t>
            </a:r>
            <a:endParaRPr lang="fr-FR" sz="6000" dirty="0">
              <a:solidFill>
                <a:schemeClr val="bg1"/>
              </a:solidFill>
              <a:latin typeface="Bodoni MT Condensed" pitchFamily="18" charset="0"/>
            </a:endParaRPr>
          </a:p>
        </p:txBody>
      </p:sp>
      <p:pic>
        <p:nvPicPr>
          <p:cNvPr id="2052" name="Picture 4" descr="http://farm1.static.flickr.com/105/283537521_4206fdd12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3124200"/>
            <a:ext cx="3685761" cy="3390900"/>
          </a:xfrm>
          <a:prstGeom prst="rect">
            <a:avLst/>
          </a:prstGeom>
          <a:noFill/>
        </p:spPr>
      </p:pic>
      <p:pic>
        <p:nvPicPr>
          <p:cNvPr id="2054" name="Picture 6" descr="http://www.aupresdesonarbre.com/images2/toussaint2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895600"/>
            <a:ext cx="2446020" cy="365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2860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  <a:latin typeface="Algerian" pitchFamily="82" charset="0"/>
              </a:rPr>
              <a:t>Le jour des morts</a:t>
            </a:r>
            <a:endParaRPr lang="fr-FR" sz="48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871478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Normalement, on choisit une fleur qui s’appelle « un chrysanthème ».</a:t>
            </a:r>
          </a:p>
          <a:p>
            <a:pPr algn="ctr"/>
            <a:r>
              <a:rPr lang="fr-FR" sz="6000" dirty="0" smtClean="0">
                <a:solidFill>
                  <a:srgbClr val="FFFF00"/>
                </a:solidFill>
                <a:latin typeface="Bodoni MT Condensed" pitchFamily="18" charset="0"/>
              </a:rPr>
              <a:t>Comment s’appelle cette fleur en anglais?</a:t>
            </a:r>
            <a:endParaRPr lang="fr-FR" sz="6000" dirty="0">
              <a:solidFill>
                <a:srgbClr val="FFFF00"/>
              </a:solidFill>
              <a:latin typeface="Bodoni MT Condensed" pitchFamily="18" charset="0"/>
            </a:endParaRPr>
          </a:p>
        </p:txBody>
      </p:sp>
      <p:pic>
        <p:nvPicPr>
          <p:cNvPr id="1026" name="Picture 2" descr="http://www.visoflora.com/images/original/fleur-de-chrysantheme-visoflora-106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686175"/>
            <a:ext cx="3733800" cy="2800350"/>
          </a:xfrm>
          <a:prstGeom prst="rect">
            <a:avLst/>
          </a:prstGeom>
          <a:noFill/>
        </p:spPr>
      </p:pic>
      <p:pic>
        <p:nvPicPr>
          <p:cNvPr id="1028" name="Picture 4" descr="http://www.florum.fr/img/C/8/4/3308-Chrysanthem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733343"/>
            <a:ext cx="4076700" cy="2715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2860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bg1"/>
                </a:solidFill>
                <a:latin typeface="Algerian" pitchFamily="82" charset="0"/>
              </a:rPr>
              <a:t>Le jour des morts</a:t>
            </a:r>
            <a:endParaRPr lang="fr-FR" sz="48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990600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Le chrysanthème est une fleur réservée pour les tombes, pour les morts.  Donc, on </a:t>
            </a:r>
            <a:r>
              <a:rPr lang="fr-FR" sz="6000" dirty="0" smtClean="0">
                <a:solidFill>
                  <a:srgbClr val="FF0000"/>
                </a:solidFill>
                <a:latin typeface="Bodoni MT Condensed" pitchFamily="18" charset="0"/>
              </a:rPr>
              <a:t>ne</a:t>
            </a:r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 </a:t>
            </a:r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les </a:t>
            </a:r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donne </a:t>
            </a:r>
            <a:r>
              <a:rPr lang="fr-FR" sz="6000" dirty="0" smtClean="0">
                <a:solidFill>
                  <a:srgbClr val="FF0000"/>
                </a:solidFill>
                <a:latin typeface="Bodoni MT Condensed" pitchFamily="18" charset="0"/>
              </a:rPr>
              <a:t>jamais</a:t>
            </a:r>
            <a:r>
              <a:rPr lang="fr-FR" sz="6000" dirty="0" smtClean="0">
                <a:solidFill>
                  <a:schemeClr val="bg1"/>
                </a:solidFill>
                <a:latin typeface="Bodoni MT Condensed" pitchFamily="18" charset="0"/>
              </a:rPr>
              <a:t> comme cadeaux!  </a:t>
            </a:r>
            <a:endParaRPr lang="fr-FR" sz="6000" dirty="0">
              <a:solidFill>
                <a:srgbClr val="FFFF00"/>
              </a:solidFill>
              <a:latin typeface="Bodoni MT Condensed" pitchFamily="18" charset="0"/>
            </a:endParaRPr>
          </a:p>
        </p:txBody>
      </p:sp>
      <p:pic>
        <p:nvPicPr>
          <p:cNvPr id="23554" name="Picture 2" descr="http://erthturf.com/Mums-Collec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4495800"/>
            <a:ext cx="2590800" cy="1945833"/>
          </a:xfrm>
          <a:prstGeom prst="rect">
            <a:avLst/>
          </a:prstGeom>
          <a:noFill/>
        </p:spPr>
      </p:pic>
      <p:pic>
        <p:nvPicPr>
          <p:cNvPr id="23556" name="Picture 4" descr="http://s3.amazonaws.com/pixmac-preview/cimetiere-toussaint-chrysanthemes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3810000"/>
            <a:ext cx="1837944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255</Words>
  <Application>Microsoft Office PowerPoint</Application>
  <PresentationFormat>On-screen Show (4:3)</PresentationFormat>
  <Paragraphs>37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19</cp:revision>
  <dcterms:created xsi:type="dcterms:W3CDTF">2010-10-27T11:05:05Z</dcterms:created>
  <dcterms:modified xsi:type="dcterms:W3CDTF">2010-10-27T13:50:39Z</dcterms:modified>
</cp:coreProperties>
</file>